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6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389120"/>
          </a:xfrm>
        </p:spPr>
        <p:txBody>
          <a:bodyPr>
            <a:noAutofit/>
          </a:bodyPr>
          <a:lstStyle/>
          <a:p>
            <a:pPr algn="ctr"/>
            <a:r>
              <a:rPr lang="ar-EG" sz="4400" dirty="0" smtClean="0">
                <a:solidFill>
                  <a:srgbClr val="FF0000"/>
                </a:solidFill>
              </a:rPr>
              <a:t>المحاضرة الخامسة فى</a:t>
            </a:r>
          </a:p>
          <a:p>
            <a:pPr algn="ctr"/>
            <a:r>
              <a:rPr lang="ar-EG" sz="4400" dirty="0" smtClean="0">
                <a:solidFill>
                  <a:srgbClr val="FF0000"/>
                </a:solidFill>
              </a:rPr>
              <a:t> مادة فسيولوجى نبات خاص</a:t>
            </a:r>
          </a:p>
          <a:p>
            <a:pPr algn="ctr"/>
            <a:r>
              <a:rPr lang="ar-EG" sz="4400" dirty="0" smtClean="0"/>
              <a:t>لطلبة الفرقة </a:t>
            </a:r>
            <a:r>
              <a:rPr lang="ar-EG" sz="4400" dirty="0" smtClean="0"/>
              <a:t>الرابعة</a:t>
            </a:r>
            <a:endParaRPr lang="ar-EG" sz="4400" dirty="0" smtClean="0"/>
          </a:p>
          <a:p>
            <a:pPr algn="ctr"/>
            <a:r>
              <a:rPr lang="ar-EG" sz="4400" dirty="0" smtClean="0"/>
              <a:t>تخصص </a:t>
            </a:r>
            <a:r>
              <a:rPr lang="ar-EG" sz="4400" dirty="0" smtClean="0"/>
              <a:t>بساتين</a:t>
            </a:r>
            <a:endParaRPr lang="ar-EG" sz="4400" dirty="0" smtClean="0"/>
          </a:p>
          <a:p>
            <a:pPr algn="ctr"/>
            <a:r>
              <a:rPr lang="ar-EG" sz="4400" dirty="0" smtClean="0">
                <a:solidFill>
                  <a:srgbClr val="FF0000"/>
                </a:solidFill>
              </a:rPr>
              <a:t>عنوان المحاضرة: </a:t>
            </a:r>
            <a:r>
              <a:rPr lang="ar-EG" sz="4400" dirty="0" smtClean="0">
                <a:solidFill>
                  <a:srgbClr val="00B0F0"/>
                </a:solidFill>
              </a:rPr>
              <a:t>الاجهاد الفسيولوجى</a:t>
            </a:r>
          </a:p>
          <a:p>
            <a:pPr algn="ctr"/>
            <a:r>
              <a:rPr lang="ar-EG" sz="4400" dirty="0" smtClean="0">
                <a:solidFill>
                  <a:srgbClr val="FF0000"/>
                </a:solidFill>
              </a:rPr>
              <a:t>إعداد</a:t>
            </a:r>
          </a:p>
          <a:p>
            <a:pPr algn="ctr"/>
            <a:r>
              <a:rPr lang="ar-EG" sz="4400" dirty="0" smtClean="0"/>
              <a:t>د/رضا زويل</a:t>
            </a:r>
          </a:p>
          <a:p>
            <a:pPr algn="ctr"/>
            <a:r>
              <a:rPr lang="ar-EG" sz="4400" dirty="0" smtClean="0"/>
              <a:t>أستاذ فسيولوجيا النبات المساعد</a:t>
            </a:r>
            <a:endParaRPr lang="ar-EG" sz="4400" dirty="0"/>
          </a:p>
        </p:txBody>
      </p:sp>
    </p:spTree>
    <p:extLst>
      <p:ext uri="{BB962C8B-B14F-4D97-AF65-F5344CB8AC3E}">
        <p14:creationId xmlns:p14="http://schemas.microsoft.com/office/powerpoint/2010/main" val="40383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12845"/>
            <a:ext cx="79248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2000" b="1" dirty="0">
                <a:solidFill>
                  <a:srgbClr val="FF0000"/>
                </a:solidFill>
              </a:rPr>
              <a:t>الدور الفسيولوجى لجذيرات الأكسجين النشطة فى الأنسجة النباتية</a:t>
            </a:r>
          </a:p>
          <a:p>
            <a:pPr algn="r" rtl="1"/>
            <a:r>
              <a:rPr lang="en-US" sz="2000" b="1" dirty="0"/>
              <a:t>Physiological Roles of activated oxygen radicals in plant tissues</a:t>
            </a:r>
          </a:p>
          <a:p>
            <a:pPr algn="r" rtl="1"/>
            <a:r>
              <a:rPr lang="ar-EG" sz="2000" b="1" dirty="0"/>
              <a:t>- جذيرات الأكسجين الحرة الناتجة فى الخلايا النباتية يمكنها أن تلعب دوراً مهماً فى العمليات الفسيولوجية</a:t>
            </a:r>
          </a:p>
          <a:p>
            <a:pPr algn="r" rtl="1"/>
            <a:r>
              <a:rPr lang="ar-EG" sz="2000" b="1" dirty="0"/>
              <a:t>مثل:</a:t>
            </a:r>
          </a:p>
          <a:p>
            <a:pPr rtl="1"/>
            <a:r>
              <a:rPr lang="en-US" sz="2000" b="1" dirty="0"/>
              <a:t>1- Cellular damage.</a:t>
            </a:r>
          </a:p>
          <a:p>
            <a:pPr rtl="1"/>
            <a:r>
              <a:rPr lang="en-US" sz="2000" b="1" dirty="0"/>
              <a:t>2- </a:t>
            </a:r>
            <a:r>
              <a:rPr lang="en-US" sz="2000" b="1" dirty="0" err="1"/>
              <a:t>Promotors</a:t>
            </a:r>
            <a:r>
              <a:rPr lang="en-US" sz="2000" b="1" dirty="0"/>
              <a:t> of senescence.</a:t>
            </a:r>
          </a:p>
          <a:p>
            <a:pPr rtl="1"/>
            <a:r>
              <a:rPr lang="en-US" sz="2000" b="1" dirty="0"/>
              <a:t>3- Metabolic oxidation.</a:t>
            </a:r>
          </a:p>
          <a:p>
            <a:pPr algn="r" rtl="1"/>
            <a:r>
              <a:rPr lang="ar-EG" sz="2000" b="1" dirty="0"/>
              <a:t>هذا الأكسجين </a:t>
            </a:r>
            <a:r>
              <a:rPr lang="en-US" sz="2000" b="1" dirty="0"/>
              <a:t>PSI </a:t>
            </a:r>
            <a:r>
              <a:rPr lang="ar-EG" sz="2000" b="1" dirty="0"/>
              <a:t>من خلال التفاعل (</a:t>
            </a:r>
            <a:r>
              <a:rPr lang="en-US" sz="2000" b="1" dirty="0"/>
              <a:t>O2) superoxide radicals - </a:t>
            </a:r>
            <a:r>
              <a:rPr lang="ar-EG" sz="2000" b="1" dirty="0"/>
              <a:t>فى الكلوروبلاست يتم إنتاج</a:t>
            </a:r>
          </a:p>
          <a:p>
            <a:pPr algn="r" rtl="1"/>
            <a:r>
              <a:rPr lang="en-US" sz="2000" b="1" dirty="0"/>
              <a:t>(</a:t>
            </a:r>
            <a:r>
              <a:rPr lang="en-US" sz="2000" b="1" dirty="0" err="1"/>
              <a:t>scaveng</a:t>
            </a:r>
            <a:r>
              <a:rPr lang="en-US" sz="2000" b="1" dirty="0"/>
              <a:t>) </a:t>
            </a:r>
            <a:r>
              <a:rPr lang="ar-EG" sz="2000" b="1" dirty="0"/>
              <a:t>فى صورة </a:t>
            </a:r>
            <a:r>
              <a:rPr lang="en-US" sz="2000" b="1" dirty="0"/>
              <a:t>O </a:t>
            </a:r>
            <a:r>
              <a:rPr lang="ar-EG" sz="2000" b="1" dirty="0"/>
              <a:t>وإذا لم يتم كنس 2 </a:t>
            </a:r>
            <a:r>
              <a:rPr lang="en-US" sz="2000" b="1" dirty="0"/>
              <a:t>H2O </a:t>
            </a:r>
            <a:r>
              <a:rPr lang="ar-EG" sz="2000" b="1" dirty="0"/>
              <a:t>النشط يتم السيطرة علية من خلال تحويله إلى 2</a:t>
            </a:r>
          </a:p>
          <a:p>
            <a:pPr algn="r" rtl="1"/>
            <a:r>
              <a:rPr lang="ar-EG" sz="2000" b="1" dirty="0"/>
              <a:t>سوف (</a:t>
            </a:r>
            <a:r>
              <a:rPr lang="en-US" sz="2000" b="1" dirty="0"/>
              <a:t>Co2 fixation) </a:t>
            </a:r>
            <a:r>
              <a:rPr lang="ar-EG" sz="2000" b="1" dirty="0"/>
              <a:t>إلى كربوهيدرات </a:t>
            </a:r>
            <a:r>
              <a:rPr lang="en-US" sz="2000" b="1" dirty="0"/>
              <a:t>CO </a:t>
            </a:r>
            <a:r>
              <a:rPr lang="ar-EG" sz="2000" b="1" dirty="0"/>
              <a:t>فى الكلوروبلاست فإن تثبيت 2 </a:t>
            </a:r>
            <a:r>
              <a:rPr lang="en-US" sz="2000" b="1" dirty="0"/>
              <a:t>PSI </a:t>
            </a:r>
            <a:r>
              <a:rPr lang="ar-EG" sz="2000" b="1" dirty="0"/>
              <a:t>والناتج من </a:t>
            </a:r>
            <a:r>
              <a:rPr lang="en-US" sz="2000" b="1" dirty="0"/>
              <a:t>H2O2</a:t>
            </a:r>
          </a:p>
          <a:p>
            <a:pPr algn="r" rtl="1"/>
            <a:r>
              <a:rPr lang="ar-EG" sz="2000" b="1" dirty="0"/>
              <a:t>يتوقف خلال ثوانى مما يؤدى لحدوث ذبول واضح.</a:t>
            </a:r>
          </a:p>
          <a:p>
            <a:pPr algn="r" rtl="1"/>
            <a:r>
              <a:rPr lang="en-US" sz="2000" b="1" dirty="0"/>
              <a:t>Calvin cycle </a:t>
            </a:r>
            <a:r>
              <a:rPr lang="ar-EG" sz="2000" b="1" dirty="0"/>
              <a:t>يقوم بتثبيط بعض إنزيمات </a:t>
            </a:r>
            <a:r>
              <a:rPr lang="en-US" sz="2000" b="1" dirty="0"/>
              <a:t>PSI </a:t>
            </a:r>
            <a:r>
              <a:rPr lang="ar-EG" sz="2000" b="1" dirty="0"/>
              <a:t>من خلال </a:t>
            </a:r>
            <a:r>
              <a:rPr lang="en-US" sz="2000" b="1" dirty="0"/>
              <a:t>O </a:t>
            </a:r>
            <a:r>
              <a:rPr lang="ar-EG" sz="2000" b="1" dirty="0"/>
              <a:t>الناتج من 2 </a:t>
            </a:r>
            <a:r>
              <a:rPr lang="en-US" sz="2000" b="1" dirty="0"/>
              <a:t>H2O - </a:t>
            </a:r>
            <a:r>
              <a:rPr lang="ar-EG" sz="2000" b="1" dirty="0"/>
              <a:t>الإنتاج المستمر من 2</a:t>
            </a:r>
          </a:p>
          <a:p>
            <a:pPr algn="r" rtl="1"/>
            <a:r>
              <a:rPr lang="ar-EG" sz="2000" b="1" dirty="0"/>
              <a:t>وكذلك أكسده وهدم نواتج عمليه البناء الضوئى</a:t>
            </a:r>
            <a:endParaRPr lang="ar-EG" sz="2000" dirty="0"/>
          </a:p>
        </p:txBody>
      </p:sp>
    </p:spTree>
    <p:extLst>
      <p:ext uri="{BB962C8B-B14F-4D97-AF65-F5344CB8AC3E}">
        <p14:creationId xmlns:p14="http://schemas.microsoft.com/office/powerpoint/2010/main" val="1635272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382000" cy="6324600"/>
          </a:xfrm>
        </p:spPr>
        <p:txBody>
          <a:bodyPr>
            <a:normAutofit fontScale="85000" lnSpcReduction="20000"/>
          </a:bodyPr>
          <a:lstStyle/>
          <a:p>
            <a:r>
              <a:rPr lang="ar-EG" b="1" dirty="0"/>
              <a:t>أمثلة لبعض المواد الكانسة أو المثبطة للجذيرات الحرة</a:t>
            </a:r>
          </a:p>
          <a:p>
            <a:pPr algn="l"/>
            <a:r>
              <a:rPr lang="en-US" b="1" dirty="0"/>
              <a:t>Scavengers and inhibitors of free radicals</a:t>
            </a:r>
          </a:p>
          <a:p>
            <a:pPr algn="l"/>
            <a:r>
              <a:rPr lang="en-US" b="1" dirty="0"/>
              <a:t>1- </a:t>
            </a:r>
            <a:r>
              <a:rPr lang="en-US" b="1" dirty="0" err="1"/>
              <a:t>Azide</a:t>
            </a:r>
            <a:r>
              <a:rPr lang="en-US" b="1" dirty="0"/>
              <a:t> (inhibit </a:t>
            </a:r>
            <a:r>
              <a:rPr lang="en-US" b="1" dirty="0" err="1"/>
              <a:t>myloperoxidase</a:t>
            </a:r>
            <a:r>
              <a:rPr lang="en-US" b="1" dirty="0"/>
              <a:t>).</a:t>
            </a:r>
          </a:p>
          <a:p>
            <a:pPr algn="l"/>
            <a:r>
              <a:rPr lang="en-US" b="1" dirty="0"/>
              <a:t>2- 1.4 </a:t>
            </a:r>
            <a:r>
              <a:rPr lang="en-US" b="1" dirty="0" err="1"/>
              <a:t>diazo</a:t>
            </a:r>
            <a:r>
              <a:rPr lang="en-US" b="1" dirty="0"/>
              <a:t> – bicycle – (2-2-2) </a:t>
            </a:r>
            <a:r>
              <a:rPr lang="en-US" b="1" dirty="0" err="1"/>
              <a:t>octan</a:t>
            </a:r>
            <a:r>
              <a:rPr lang="en-US" b="1" dirty="0"/>
              <a:t> (DABCO).</a:t>
            </a:r>
          </a:p>
          <a:p>
            <a:pPr algn="l"/>
            <a:r>
              <a:rPr lang="pt-BR" b="1" dirty="0"/>
              <a:t>3- Diphenylisobenzofuran (as O2 trap).</a:t>
            </a:r>
          </a:p>
          <a:p>
            <a:pPr algn="l"/>
            <a:r>
              <a:rPr lang="en-US" b="1" dirty="0"/>
              <a:t>4- Deuterium oxide.</a:t>
            </a:r>
          </a:p>
          <a:p>
            <a:pPr algn="l"/>
            <a:r>
              <a:rPr lang="pt-BR" b="1" dirty="0"/>
              <a:t>5- Superoxide anion dismutase (SOD) convert (O2 to H2O2).</a:t>
            </a:r>
          </a:p>
          <a:p>
            <a:pPr algn="l"/>
            <a:r>
              <a:rPr lang="en-US" b="1" dirty="0"/>
              <a:t>6- Sulfite (scavenge O2 produced by </a:t>
            </a:r>
            <a:r>
              <a:rPr lang="en-US" b="1" dirty="0" err="1"/>
              <a:t>xanthin</a:t>
            </a:r>
            <a:r>
              <a:rPr lang="en-US" b="1" dirty="0"/>
              <a:t> oxidase).</a:t>
            </a:r>
          </a:p>
          <a:p>
            <a:pPr algn="l"/>
            <a:r>
              <a:rPr lang="en-US" b="1" dirty="0"/>
              <a:t>7- Benzoate (Trap for OH).</a:t>
            </a:r>
          </a:p>
          <a:p>
            <a:pPr algn="l"/>
            <a:r>
              <a:rPr lang="en-US" b="1" dirty="0"/>
              <a:t>8- </a:t>
            </a:r>
            <a:r>
              <a:rPr lang="en-US" b="1" dirty="0" err="1"/>
              <a:t>Mannitol</a:t>
            </a:r>
            <a:r>
              <a:rPr lang="en-US" b="1" dirty="0"/>
              <a:t> (scavenge OH).</a:t>
            </a:r>
          </a:p>
          <a:p>
            <a:pPr algn="l"/>
            <a:r>
              <a:rPr lang="en-US" b="1" dirty="0"/>
              <a:t>9- Ascorbic acid (it is oxidized by both H2O2 to </a:t>
            </a:r>
            <a:r>
              <a:rPr lang="en-US" b="1" dirty="0" err="1"/>
              <a:t>dehydromonoascorbate</a:t>
            </a:r>
            <a:r>
              <a:rPr lang="en-US" b="1" dirty="0"/>
              <a:t>).</a:t>
            </a:r>
          </a:p>
          <a:p>
            <a:pPr algn="l"/>
            <a:r>
              <a:rPr lang="en-US" b="1" dirty="0"/>
              <a:t>10- Triton (iron </a:t>
            </a:r>
            <a:r>
              <a:rPr lang="en-US" b="1" dirty="0" err="1"/>
              <a:t>chelator</a:t>
            </a:r>
            <a:r>
              <a:rPr lang="en-US" b="1" dirty="0"/>
              <a:t>) (inhibit </a:t>
            </a:r>
            <a:r>
              <a:rPr lang="en-US" b="1" dirty="0" err="1"/>
              <a:t>peroxiadase</a:t>
            </a:r>
            <a:r>
              <a:rPr lang="en-US" b="1" dirty="0"/>
              <a:t>).</a:t>
            </a:r>
          </a:p>
          <a:p>
            <a:pPr algn="l"/>
            <a:r>
              <a:rPr lang="en-US" b="1" dirty="0"/>
              <a:t>11- Catalase.</a:t>
            </a:r>
          </a:p>
          <a:p>
            <a:pPr algn="l"/>
            <a:r>
              <a:rPr lang="en-US" b="1" dirty="0"/>
              <a:t>12- </a:t>
            </a:r>
            <a:r>
              <a:rPr lang="en-US" b="1" dirty="0" err="1"/>
              <a:t>Sallicyl</a:t>
            </a:r>
            <a:r>
              <a:rPr lang="en-US" b="1" dirty="0"/>
              <a:t> </a:t>
            </a:r>
            <a:r>
              <a:rPr lang="en-US" b="1" dirty="0" err="1"/>
              <a:t>hydroxamic</a:t>
            </a:r>
            <a:r>
              <a:rPr lang="en-US" b="1" dirty="0"/>
              <a:t> acid (SHAM) (inhibit </a:t>
            </a:r>
            <a:r>
              <a:rPr lang="en-US" b="1" dirty="0" err="1"/>
              <a:t>lipoxygenase</a:t>
            </a:r>
            <a:r>
              <a:rPr lang="en-US" b="1" dirty="0"/>
              <a:t>).</a:t>
            </a:r>
          </a:p>
          <a:p>
            <a:pPr algn="l"/>
            <a:r>
              <a:rPr lang="en-US" b="1" dirty="0"/>
              <a:t>13- Cyanide (</a:t>
            </a:r>
            <a:r>
              <a:rPr lang="en-US" b="1" dirty="0" err="1"/>
              <a:t>metablic</a:t>
            </a:r>
            <a:r>
              <a:rPr lang="en-US" b="1" dirty="0"/>
              <a:t> inhibitor).</a:t>
            </a:r>
          </a:p>
          <a:p>
            <a:pPr algn="l"/>
            <a:r>
              <a:rPr lang="en-US" b="1" dirty="0"/>
              <a:t>14- Detergents (</a:t>
            </a:r>
            <a:r>
              <a:rPr lang="en-US" b="1" dirty="0" err="1"/>
              <a:t>chloro</a:t>
            </a:r>
            <a:r>
              <a:rPr lang="en-US" b="1" dirty="0"/>
              <a:t> </a:t>
            </a:r>
            <a:r>
              <a:rPr lang="en-US" b="1" dirty="0" err="1"/>
              <a:t>mercuri</a:t>
            </a:r>
            <a:r>
              <a:rPr lang="en-US" b="1" dirty="0"/>
              <a:t> benzoate) (inhibit NADPH2 oxidase).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8270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389120"/>
          </a:xfrm>
        </p:spPr>
        <p:txBody>
          <a:bodyPr/>
          <a:lstStyle/>
          <a:p>
            <a:r>
              <a:rPr lang="ar-EG" b="1" dirty="0"/>
              <a:t>يحدث الإجهاد بفعل تعرض النبات لظروف خارجية معاكسة وغير طبيعية ويكون لها تأثير واضح على النمو</a:t>
            </a:r>
          </a:p>
          <a:p>
            <a:r>
              <a:rPr lang="ar-EG" b="1" dirty="0"/>
              <a:t>والإنتاج للنباتات.</a:t>
            </a:r>
          </a:p>
          <a:p>
            <a:r>
              <a:rPr lang="ar-EG" b="1" dirty="0"/>
              <a:t>وهو الإجهاد الناتج عن الكائنات الحيه مثل الإصابات الفطرية  البكتيرية  الفيروسية :</a:t>
            </a:r>
            <a:r>
              <a:rPr lang="en-US" b="1" dirty="0"/>
              <a:t>Biotic stress</a:t>
            </a:r>
          </a:p>
          <a:p>
            <a:r>
              <a:rPr lang="ar-EG" b="1" dirty="0"/>
              <a:t>وهو الإجهاد الناتج عن فعل مؤثرات فيزيائية أو كيميائية (عوامل بيئية). :</a:t>
            </a:r>
            <a:r>
              <a:rPr lang="en-US" b="1" dirty="0"/>
              <a:t>abiotic stress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1405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(abiotic) Environmental </a:t>
            </a:r>
            <a:r>
              <a:rPr lang="ar-EG" b="1" dirty="0"/>
              <a:t>العوامل البيئية</a:t>
            </a:r>
          </a:p>
          <a:p>
            <a:pPr algn="l" rtl="0"/>
            <a:r>
              <a:rPr lang="en-US" b="1" dirty="0"/>
              <a:t>1- water – logging 2- Drought</a:t>
            </a:r>
          </a:p>
          <a:p>
            <a:pPr algn="l" rtl="0"/>
            <a:r>
              <a:rPr lang="en-US" b="1" dirty="0"/>
              <a:t>3- High r low </a:t>
            </a:r>
            <a:r>
              <a:rPr lang="en-US" b="1" dirty="0" err="1"/>
              <a:t>temperatuse</a:t>
            </a:r>
            <a:r>
              <a:rPr lang="en-US" b="1" dirty="0"/>
              <a:t> 4- Soil Salinity</a:t>
            </a:r>
          </a:p>
          <a:p>
            <a:pPr algn="l" rtl="0"/>
            <a:r>
              <a:rPr lang="en-US" b="1" dirty="0"/>
              <a:t>5- Inadequate mineral in the soil 6- Too much or too little light</a:t>
            </a:r>
          </a:p>
          <a:p>
            <a:pPr algn="l" rtl="0"/>
            <a:r>
              <a:rPr lang="en-US" b="1" dirty="0"/>
              <a:t>7- Phytotoxic compounds (Ozone)</a:t>
            </a:r>
          </a:p>
          <a:p>
            <a:pPr algn="r"/>
            <a:r>
              <a:rPr lang="ar-EG" b="1" dirty="0"/>
              <a:t>وتتوقف درجة مقاومة أو حساسية النباتات لظروف الإجهاد على نوع النبات  التركيب الوراثى  </a:t>
            </a:r>
            <a:r>
              <a:rPr lang="ar-EG" b="1" dirty="0" smtClean="0"/>
              <a:t>مرحلة النمو</a:t>
            </a:r>
            <a:r>
              <a:rPr lang="ar-EG" b="1" dirty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001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457200"/>
            <a:ext cx="7924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dirty="0" smtClean="0">
                <a:solidFill>
                  <a:srgbClr val="FF0000"/>
                </a:solidFill>
              </a:rPr>
              <a:t>فسيولوجيا الاجهاد</a:t>
            </a:r>
            <a:endParaRPr lang="ar-EG" sz="2800" b="1" dirty="0">
              <a:solidFill>
                <a:srgbClr val="FF0000"/>
              </a:solidFill>
            </a:endParaRPr>
          </a:p>
          <a:p>
            <a:pPr algn="r"/>
            <a:r>
              <a:rPr lang="ar-EG" sz="2800" b="1" dirty="0"/>
              <a:t>الحرارة ،</a:t>
            </a:r>
            <a:r>
              <a:rPr lang="en-US" sz="2800" b="1" dirty="0"/>
              <a:t>Chilling </a:t>
            </a:r>
            <a:r>
              <a:rPr lang="ar-EG" sz="2800" b="1" dirty="0"/>
              <a:t>النباتات التى تتعرض لظروف غير عادية مثل الإضاءة الشديدة، البرودة الشديدة</a:t>
            </a:r>
          </a:p>
          <a:p>
            <a:pPr algn="r"/>
            <a:r>
              <a:rPr lang="ar-EG" sz="2800" b="1" dirty="0"/>
              <a:t>الشديدة  التعطيش  التغريق  الإشعاع  التلوث سواء بالغازات السامة أو زيادة تركيز غاز معين</a:t>
            </a:r>
          </a:p>
          <a:p>
            <a:pPr algn="r"/>
            <a:r>
              <a:rPr lang="ar-EG" sz="2800" b="1" dirty="0"/>
              <a:t>مثل الأوزون، الإصابة بالمسببات المرضية. كل تلك العوامل وغيرها من عوامل الإجهاد البيئية</a:t>
            </a:r>
          </a:p>
          <a:p>
            <a:pPr algn="r"/>
            <a:r>
              <a:rPr lang="ar-EG" sz="2800" b="1" dirty="0"/>
              <a:t>كل تلك العوامل تنشط وتنشط بعضها البعض فى زيادة إنتاج . </a:t>
            </a:r>
            <a:r>
              <a:rPr lang="en-US" sz="2800" b="1" dirty="0"/>
              <a:t>Environmental stress factors</a:t>
            </a:r>
          </a:p>
          <a:p>
            <a:pPr algn="r"/>
            <a:r>
              <a:rPr lang="en-US" sz="2800" b="1" dirty="0"/>
              <a:t>.active oxygen species</a:t>
            </a:r>
          </a:p>
          <a:p>
            <a:pPr algn="r"/>
            <a:r>
              <a:rPr lang="ar-EG" sz="2800" b="1" dirty="0"/>
              <a:t>ومن المعروف أن نوعيات معينة من الإنزيمات تتدخل لحماية الأنسجة ضد عمليات الأكسدة الناتجة عن فعل</a:t>
            </a:r>
          </a:p>
          <a:p>
            <a:pPr algn="r"/>
            <a:r>
              <a:rPr lang="en-US" sz="2800" b="1" dirty="0"/>
              <a:t>.stress </a:t>
            </a:r>
            <a:r>
              <a:rPr lang="ar-EG" sz="2800" b="1" dirty="0"/>
              <a:t>والناتجة أصلا تحت ظروف </a:t>
            </a:r>
            <a:r>
              <a:rPr lang="en-US" sz="2800" b="1" dirty="0"/>
              <a:t>active oxygen species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276499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197346"/>
            <a:ext cx="75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b="1" dirty="0"/>
              <a:t>يتم التغلب عليها بما </a:t>
            </a:r>
            <a:r>
              <a:rPr lang="en-US" b="1" dirty="0"/>
              <a:t>Free radicals </a:t>
            </a:r>
            <a:r>
              <a:rPr lang="ar-EG" b="1" dirty="0"/>
              <a:t>أو المسمى (</a:t>
            </a:r>
            <a:r>
              <a:rPr lang="en-US" b="1" dirty="0" err="1"/>
              <a:t>Ros</a:t>
            </a:r>
            <a:r>
              <a:rPr lang="en-US" b="1" dirty="0"/>
              <a:t>) Reactive oxygen species </a:t>
            </a:r>
            <a:r>
              <a:rPr lang="ar-EG" b="1" dirty="0"/>
              <a:t>من المعروف أن</a:t>
            </a:r>
          </a:p>
          <a:p>
            <a:pPr algn="r" rtl="1"/>
            <a:r>
              <a:rPr lang="ar-EG" b="1" dirty="0"/>
              <a:t>فى الخلايا والأنسجة النباتية. ولكن هذا </a:t>
            </a:r>
            <a:r>
              <a:rPr lang="en-US" b="1" dirty="0"/>
              <a:t>Free radicals </a:t>
            </a:r>
            <a:r>
              <a:rPr lang="ar-EG" b="1" dirty="0"/>
              <a:t>يسمى المواد المضادة للأكسدة والتى تقوم بمعادلة</a:t>
            </a:r>
          </a:p>
          <a:p>
            <a:pPr algn="r" rtl="1"/>
            <a:r>
              <a:rPr lang="ar-EG" b="1" dirty="0"/>
              <a:t>أو الشيخوخة (التقدم فى </a:t>
            </a:r>
            <a:r>
              <a:rPr lang="en-US" b="1" dirty="0"/>
              <a:t>stress </a:t>
            </a:r>
            <a:r>
              <a:rPr lang="ar-EG" b="1" dirty="0"/>
              <a:t>المواد المضادة للأكسدة يقل محتواها تدريجياً وذلك بزيادة ظروف الإجهاد</a:t>
            </a:r>
          </a:p>
          <a:p>
            <a:pPr algn="r" rtl="1"/>
            <a:r>
              <a:rPr lang="en-US" b="1" dirty="0"/>
              <a:t>oxidative enzymes </a:t>
            </a:r>
            <a:r>
              <a:rPr lang="ar-EG" b="1" dirty="0"/>
              <a:t>العمر) وهذه الظروف يحدث عندها زيادة ملحوظة فى نشاط الإنزيمات المؤكسدة</a:t>
            </a:r>
          </a:p>
          <a:p>
            <a:pPr algn="r" rtl="1"/>
            <a:r>
              <a:rPr lang="ar-EG" b="1" dirty="0"/>
              <a:t>وكل هذا يسبب ويؤدى إلى زيادة تدهور الخلايا </a:t>
            </a:r>
            <a:r>
              <a:rPr lang="en-US" b="1" dirty="0"/>
              <a:t>Reactive oxygen species (</a:t>
            </a:r>
            <a:r>
              <a:rPr lang="en-US" b="1" dirty="0" err="1"/>
              <a:t>Ros</a:t>
            </a:r>
            <a:r>
              <a:rPr lang="en-US" b="1" dirty="0"/>
              <a:t>) </a:t>
            </a:r>
            <a:r>
              <a:rPr lang="ar-EG" b="1" dirty="0"/>
              <a:t>والتى تقوم بإنتاج</a:t>
            </a:r>
          </a:p>
          <a:p>
            <a:pPr algn="r" rtl="1"/>
            <a:r>
              <a:rPr lang="en-US" b="1" dirty="0"/>
              <a:t>.Senescent plants </a:t>
            </a:r>
            <a:r>
              <a:rPr lang="ar-EG" b="1" dirty="0"/>
              <a:t>أو الأنسجة النباتية ودخول النباتات فى طور الشيخوخة</a:t>
            </a:r>
          </a:p>
          <a:p>
            <a:pPr algn="r" rtl="1"/>
            <a:r>
              <a:rPr lang="ar-EG" b="1" dirty="0"/>
              <a:t>من أهم العوامل المؤدية لدخول النبات فى طور الشيخوخة </a:t>
            </a:r>
            <a:r>
              <a:rPr lang="en-US" b="1" dirty="0"/>
              <a:t>Oxygen free radicals </a:t>
            </a:r>
            <a:r>
              <a:rPr lang="ar-EG" b="1" dirty="0"/>
              <a:t>من المعروف أن</a:t>
            </a:r>
          </a:p>
          <a:p>
            <a:pPr algn="r" rtl="1"/>
            <a:r>
              <a:rPr lang="ar-EG" b="1" dirty="0"/>
              <a:t>وذلك عن طريق تنشيط عمليات الأكسدة الضارة للجزيئات البيولوجية والتى تؤدى إلى هدم الخلايا وموت</a:t>
            </a:r>
          </a:p>
          <a:p>
            <a:pPr algn="r" rtl="1"/>
            <a:r>
              <a:rPr lang="ar-EG" b="1" dirty="0"/>
              <a:t>النبات.</a:t>
            </a:r>
          </a:p>
          <a:p>
            <a:pPr algn="r" rtl="1"/>
            <a:r>
              <a:rPr lang="ar-EG" b="1" dirty="0"/>
              <a:t>أهم العوامل التى تظهر أو تنتج فى الخلايا والأنسجة النباتية تحت ظروف الإجهاد:</a:t>
            </a:r>
          </a:p>
          <a:p>
            <a:pPr algn="r" rtl="1"/>
            <a:r>
              <a:rPr lang="en-US" b="1" dirty="0"/>
              <a:t>1- </a:t>
            </a:r>
            <a:r>
              <a:rPr lang="en-US" b="1" dirty="0" err="1"/>
              <a:t>Lipoxygenase</a:t>
            </a:r>
            <a:r>
              <a:rPr lang="en-US" b="1" dirty="0"/>
              <a:t> activity.</a:t>
            </a:r>
          </a:p>
          <a:p>
            <a:pPr algn="r" rtl="1"/>
            <a:r>
              <a:rPr lang="en-US" b="1" dirty="0"/>
              <a:t>2- Activated oxygen species.</a:t>
            </a:r>
          </a:p>
          <a:p>
            <a:pPr algn="r" rtl="1"/>
            <a:r>
              <a:rPr lang="en-US" b="1" dirty="0"/>
              <a:t>3- Stressed promoting compounds such as;</a:t>
            </a:r>
          </a:p>
          <a:p>
            <a:pPr algn="r" rtl="1"/>
            <a:r>
              <a:rPr lang="en-US" b="1" dirty="0"/>
              <a:t>A- Ethylene.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1380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066800"/>
            <a:ext cx="7620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2800" b="1" dirty="0"/>
              <a:t>B- Jasmonic acid.</a:t>
            </a:r>
            <a:endParaRPr lang="en-US" sz="3200" b="1" dirty="0"/>
          </a:p>
          <a:p>
            <a:pPr algn="r" rtl="1"/>
            <a:r>
              <a:rPr lang="ar-EG" sz="3200" b="1" dirty="0"/>
              <a:t>بواسطة الأكسجين </a:t>
            </a:r>
            <a:r>
              <a:rPr lang="en-US" sz="3200" b="1" dirty="0"/>
              <a:t>Poly unsaturated fatty acids </a:t>
            </a:r>
            <a:r>
              <a:rPr lang="ar-EG" sz="3200" b="1" dirty="0"/>
              <a:t>هو إنزيم يهدم ويحلل </a:t>
            </a:r>
            <a:r>
              <a:rPr lang="en-US" sz="3200" b="1" dirty="0" err="1"/>
              <a:t>Lipoxygenase</a:t>
            </a:r>
            <a:r>
              <a:rPr lang="en-US" sz="3200" b="1" dirty="0"/>
              <a:t> activity</a:t>
            </a:r>
          </a:p>
          <a:p>
            <a:pPr algn="r" rtl="1"/>
            <a:r>
              <a:rPr lang="ar-EG" sz="3200" b="1" dirty="0"/>
              <a:t>وكذلك يلعب هذا الإنزيم دور هام فى هدم الأغشية الليبيدية </a:t>
            </a:r>
            <a:r>
              <a:rPr lang="en-US" sz="3200" b="1" dirty="0"/>
              <a:t>hydro peroxide products </a:t>
            </a:r>
            <a:r>
              <a:rPr lang="ar-EG" sz="3200" b="1" dirty="0"/>
              <a:t>ليعطى</a:t>
            </a:r>
          </a:p>
          <a:p>
            <a:pPr algn="r" rtl="1"/>
            <a:r>
              <a:rPr lang="en-US" sz="3200" b="1" dirty="0"/>
              <a:t>breakdown of membrane lipids induced by stress</a:t>
            </a:r>
            <a:endParaRPr lang="ar-EG" sz="3200" dirty="0"/>
          </a:p>
        </p:txBody>
      </p:sp>
    </p:spTree>
    <p:extLst>
      <p:ext uri="{BB962C8B-B14F-4D97-AF65-F5344CB8AC3E}">
        <p14:creationId xmlns:p14="http://schemas.microsoft.com/office/powerpoint/2010/main" val="4238372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en-US" b="1" dirty="0"/>
              <a:t>Types of free radicals </a:t>
            </a:r>
            <a:r>
              <a:rPr lang="ar-EG" b="1" dirty="0"/>
              <a:t>أنواع الشوارد الحرة</a:t>
            </a:r>
          </a:p>
          <a:p>
            <a:pPr algn="r" rtl="1"/>
            <a:r>
              <a:rPr lang="en-US" b="1" dirty="0"/>
              <a:t>: Activated oxygen species includes * *</a:t>
            </a:r>
          </a:p>
          <a:p>
            <a:pPr algn="r" rtl="1"/>
            <a:r>
              <a:rPr lang="ar-EG" b="1" dirty="0"/>
              <a:t>من المعروف أن أنواع الأكسجين النشطة هى المادة المؤكسدة الرئيسية والهادمة للخلايا والأنسجة النباتية</a:t>
            </a:r>
          </a:p>
          <a:p>
            <a:pPr algn="r" rtl="1"/>
            <a:r>
              <a:rPr lang="ar-EG" b="1" dirty="0"/>
              <a:t>وهذا الأنواع الأكسجينية هى: </a:t>
            </a:r>
            <a:r>
              <a:rPr lang="en-US" b="1" dirty="0"/>
              <a:t>stress </a:t>
            </a:r>
            <a:r>
              <a:rPr lang="ar-EG" b="1" dirty="0"/>
              <a:t>تحت ظروف</a:t>
            </a:r>
          </a:p>
          <a:p>
            <a:pPr algn="r" rtl="1"/>
            <a:r>
              <a:rPr lang="en-US" b="1" dirty="0"/>
              <a:t>1- Super oxide radicals O-</a:t>
            </a:r>
          </a:p>
          <a:p>
            <a:pPr algn="r" rtl="1"/>
            <a:r>
              <a:rPr lang="en-US" b="1" dirty="0"/>
              <a:t>2 2- </a:t>
            </a:r>
            <a:r>
              <a:rPr lang="en-US" b="1" dirty="0" err="1"/>
              <a:t>Hydroxy</a:t>
            </a:r>
            <a:r>
              <a:rPr lang="en-US" b="1" dirty="0"/>
              <a:t> radicals OH.</a:t>
            </a:r>
          </a:p>
          <a:p>
            <a:pPr algn="r" rtl="1"/>
            <a:r>
              <a:rPr lang="pt-BR" b="1" dirty="0"/>
              <a:t>3 -Singlet oxygen radicals O2 4- Peroxyl radicals H2O2</a:t>
            </a:r>
          </a:p>
          <a:p>
            <a:pPr algn="r" rtl="1"/>
            <a:r>
              <a:rPr lang="en-US" b="1" dirty="0"/>
              <a:t>5- </a:t>
            </a:r>
            <a:r>
              <a:rPr lang="en-US" b="1" dirty="0" err="1"/>
              <a:t>Alkoxyl</a:t>
            </a:r>
            <a:r>
              <a:rPr lang="en-US" b="1" dirty="0"/>
              <a:t> radicals Ro 6- </a:t>
            </a:r>
            <a:r>
              <a:rPr lang="en-US" b="1" dirty="0" err="1"/>
              <a:t>Peroxyl</a:t>
            </a:r>
            <a:r>
              <a:rPr lang="en-US" b="1" dirty="0"/>
              <a:t> radicals </a:t>
            </a:r>
            <a:r>
              <a:rPr lang="en-US" b="1" dirty="0" err="1"/>
              <a:t>Roo</a:t>
            </a:r>
            <a:r>
              <a:rPr lang="en-US" b="1" dirty="0"/>
              <a:t>.</a:t>
            </a:r>
          </a:p>
          <a:p>
            <a:pPr algn="r" rtl="1"/>
            <a:r>
              <a:rPr lang="en-US" b="1" dirty="0"/>
              <a:t>7- Poly unsaturated fatty acids. 8- Semi quinine free radicals</a:t>
            </a:r>
          </a:p>
          <a:p>
            <a:pPr algn="r" rtl="1"/>
            <a:r>
              <a:rPr lang="en-US" b="1" dirty="0"/>
              <a:t>9- Atomic oxygen radicals (O-) 10- Photolytic </a:t>
            </a:r>
            <a:r>
              <a:rPr lang="en-US" b="1" dirty="0" err="1"/>
              <a:t>ozonation</a:t>
            </a:r>
            <a:r>
              <a:rPr lang="en-US" b="1" dirty="0"/>
              <a:t> radicals (O3)</a:t>
            </a:r>
          </a:p>
          <a:p>
            <a:pPr algn="r" rtl="1"/>
            <a:r>
              <a:rPr lang="en-US" b="1" dirty="0"/>
              <a:t>11- </a:t>
            </a:r>
            <a:r>
              <a:rPr lang="en-US" b="1" dirty="0" err="1"/>
              <a:t>Sulfar</a:t>
            </a:r>
            <a:r>
              <a:rPr lang="en-US" b="1" dirty="0"/>
              <a:t> monoxide radicals (So-)</a:t>
            </a:r>
          </a:p>
          <a:p>
            <a:pPr algn="r" rtl="1"/>
            <a:r>
              <a:rPr lang="ar-EG" b="1" dirty="0"/>
              <a:t>مواد مؤكسدة قوية جداً وتقوم سريعاً (</a:t>
            </a:r>
            <a:r>
              <a:rPr lang="en-US" b="1" dirty="0"/>
              <a:t>O2) , (OH) </a:t>
            </a:r>
            <a:r>
              <a:rPr lang="ar-EG" b="1" dirty="0"/>
              <a:t>وخاصة </a:t>
            </a:r>
            <a:r>
              <a:rPr lang="en-US" b="1" dirty="0"/>
              <a:t>activated oxygen species </a:t>
            </a:r>
            <a:r>
              <a:rPr lang="ar-EG" b="1" dirty="0"/>
              <a:t>هذه المواد</a:t>
            </a:r>
          </a:p>
          <a:p>
            <a:pPr algn="r" rtl="1"/>
            <a:r>
              <a:rPr lang="ar-EG" b="1" dirty="0"/>
              <a:t>مما يؤدى إلى خلل شديد فى عمليات </a:t>
            </a:r>
            <a:r>
              <a:rPr lang="en-US" b="1" dirty="0"/>
              <a:t>DNA </a:t>
            </a:r>
            <a:r>
              <a:rPr lang="ar-EG" b="1" dirty="0"/>
              <a:t>مثل جزئيات </a:t>
            </a:r>
            <a:r>
              <a:rPr lang="en-US" b="1" dirty="0"/>
              <a:t>Biomolecules </a:t>
            </a:r>
            <a:r>
              <a:rPr lang="ar-EG" b="1" dirty="0"/>
              <a:t>بمهاجمة الجزئيات البيولوجية</a:t>
            </a:r>
          </a:p>
          <a:p>
            <a:pPr algn="r" rtl="1"/>
            <a:r>
              <a:rPr lang="ar-EG" b="1" dirty="0"/>
              <a:t>واختلال وظيفى لا يمكن إصلاحه أو تعويضه مما يؤدى إلى موت خلايا الأنسجة النباتية.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94919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algn="r" rtl="1"/>
            <a:r>
              <a:rPr lang="en-US" b="1" dirty="0"/>
              <a:t>Antioxidants </a:t>
            </a:r>
            <a:r>
              <a:rPr lang="ar-EG" b="1" dirty="0"/>
              <a:t>المواد المضادة للأكسدة</a:t>
            </a:r>
          </a:p>
          <a:p>
            <a:pPr algn="r" rtl="1"/>
            <a:r>
              <a:rPr lang="ar-EG" b="1" dirty="0"/>
              <a:t>المواد المضادة للأكسدة منها ما هو إنزيمي ومنها ما هو غير إنزيمى. ومن أمثلة الإنزيمات المضادة</a:t>
            </a:r>
          </a:p>
          <a:p>
            <a:pPr algn="r" rtl="1"/>
            <a:r>
              <a:rPr lang="en-US" b="1" dirty="0"/>
              <a:t>.</a:t>
            </a:r>
            <a:r>
              <a:rPr lang="en-US" b="1" dirty="0" err="1"/>
              <a:t>Antioxidative</a:t>
            </a:r>
            <a:r>
              <a:rPr lang="en-US" b="1" dirty="0"/>
              <a:t> enzymes </a:t>
            </a:r>
            <a:r>
              <a:rPr lang="ar-EG" b="1" dirty="0"/>
              <a:t>للأكسدة</a:t>
            </a:r>
          </a:p>
          <a:p>
            <a:pPr algn="r" rtl="1"/>
            <a:r>
              <a:rPr lang="en-US" b="1" dirty="0"/>
              <a:t>1-Superoxid dismutase 2-Catalase</a:t>
            </a:r>
          </a:p>
          <a:p>
            <a:pPr algn="r" rtl="1"/>
            <a:r>
              <a:rPr lang="en-US" b="1" dirty="0"/>
              <a:t>3-Peroxidaese 4-Ascorbat-glutathion cycle enzymes</a:t>
            </a:r>
          </a:p>
          <a:p>
            <a:pPr algn="r" rtl="1"/>
            <a:r>
              <a:rPr lang="en-US" b="1" dirty="0"/>
              <a:t>5-Ascorbate </a:t>
            </a:r>
            <a:r>
              <a:rPr lang="en-US" b="1" dirty="0" err="1"/>
              <a:t>peroxidaes</a:t>
            </a:r>
            <a:r>
              <a:rPr lang="en-US" b="1" dirty="0"/>
              <a:t> 6-Mono-dehydro </a:t>
            </a:r>
            <a:r>
              <a:rPr lang="en-US" b="1" dirty="0" err="1"/>
              <a:t>ascorbate</a:t>
            </a:r>
            <a:r>
              <a:rPr lang="en-US" b="1" dirty="0"/>
              <a:t> </a:t>
            </a:r>
            <a:r>
              <a:rPr lang="en-US" b="1" dirty="0" err="1"/>
              <a:t>reductase</a:t>
            </a:r>
            <a:endParaRPr lang="en-US" b="1" dirty="0"/>
          </a:p>
          <a:p>
            <a:pPr algn="r" rtl="1"/>
            <a:r>
              <a:rPr lang="en-US" b="1" dirty="0"/>
              <a:t>7-Dehydro </a:t>
            </a:r>
            <a:r>
              <a:rPr lang="en-US" b="1" dirty="0" err="1"/>
              <a:t>ascorbate</a:t>
            </a:r>
            <a:r>
              <a:rPr lang="en-US" b="1" dirty="0"/>
              <a:t> </a:t>
            </a:r>
            <a:r>
              <a:rPr lang="en-US" b="1" dirty="0" err="1"/>
              <a:t>reductase</a:t>
            </a:r>
            <a:r>
              <a:rPr lang="en-US" b="1" dirty="0"/>
              <a:t> 8-Glutathion </a:t>
            </a:r>
            <a:r>
              <a:rPr lang="en-US" b="1" dirty="0" err="1"/>
              <a:t>reductase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5343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en-US" b="1" dirty="0"/>
              <a:t>Non enzymatic </a:t>
            </a:r>
            <a:r>
              <a:rPr lang="en-US" b="1" dirty="0" err="1"/>
              <a:t>antioxidative</a:t>
            </a:r>
            <a:r>
              <a:rPr lang="en-US" b="1" dirty="0"/>
              <a:t> </a:t>
            </a:r>
            <a:r>
              <a:rPr lang="ar-EG" b="1" dirty="0"/>
              <a:t>أمثلة للمواد غير الإنزيمية المضادة للأكسدة</a:t>
            </a:r>
          </a:p>
          <a:p>
            <a:pPr algn="r" rtl="1"/>
            <a:r>
              <a:rPr lang="en-US" b="1" dirty="0"/>
              <a:t>1- </a:t>
            </a:r>
            <a:r>
              <a:rPr lang="en-US" b="1" dirty="0" err="1"/>
              <a:t>Ascorbate</a:t>
            </a:r>
            <a:r>
              <a:rPr lang="en-US" b="1" dirty="0"/>
              <a:t> (</a:t>
            </a:r>
            <a:r>
              <a:rPr lang="en-US" b="1" dirty="0" err="1"/>
              <a:t>Vit.C</a:t>
            </a:r>
            <a:r>
              <a:rPr lang="en-US" b="1" dirty="0"/>
              <a:t>) </a:t>
            </a:r>
            <a:r>
              <a:rPr lang="ar-EG" b="1" dirty="0"/>
              <a:t>وهذه المواد تتواجد بوفرة فى الكلوروبلاست</a:t>
            </a:r>
          </a:p>
          <a:p>
            <a:pPr algn="r" rtl="1"/>
            <a:r>
              <a:rPr lang="en-US" b="1" dirty="0"/>
              <a:t>2- </a:t>
            </a:r>
            <a:r>
              <a:rPr lang="en-US" b="1" dirty="0" err="1"/>
              <a:t>Glutathion</a:t>
            </a:r>
            <a:r>
              <a:rPr lang="en-US" b="1" dirty="0"/>
              <a:t> . </a:t>
            </a:r>
            <a:r>
              <a:rPr lang="ar-EG" b="1" dirty="0"/>
              <a:t>والميتوكوندريا والبيروكسيزوم</a:t>
            </a:r>
          </a:p>
          <a:p>
            <a:pPr algn="r" rtl="1"/>
            <a:r>
              <a:rPr lang="en-US" b="1" dirty="0"/>
              <a:t>3- &amp;-Tocopherol (</a:t>
            </a:r>
            <a:r>
              <a:rPr lang="en-US" b="1" dirty="0" err="1"/>
              <a:t>Vit.E</a:t>
            </a:r>
            <a:r>
              <a:rPr lang="en-US" b="1" dirty="0"/>
              <a:t>)</a:t>
            </a:r>
          </a:p>
          <a:p>
            <a:pPr algn="r" rtl="1"/>
            <a:r>
              <a:rPr lang="en-US" b="1" dirty="0"/>
              <a:t>4- </a:t>
            </a:r>
            <a:r>
              <a:rPr lang="en-US" b="1" dirty="0" err="1"/>
              <a:t>Caroteine</a:t>
            </a:r>
            <a:endParaRPr lang="en-US" b="1" dirty="0"/>
          </a:p>
          <a:p>
            <a:pPr algn="r" rtl="1"/>
            <a:r>
              <a:rPr lang="en-US" b="1" dirty="0"/>
              <a:t>5- Flavonoids.</a:t>
            </a:r>
          </a:p>
          <a:p>
            <a:pPr algn="r" rtl="1"/>
            <a:r>
              <a:rPr lang="ar-EG" b="1" dirty="0"/>
              <a:t>يقوم نظام الحماية من خلال المواد المضادة للأكسدة </a:t>
            </a:r>
            <a:r>
              <a:rPr lang="en-US" b="1" dirty="0"/>
              <a:t>Normal conditions </a:t>
            </a:r>
            <a:r>
              <a:rPr lang="ar-EG" b="1" dirty="0"/>
              <a:t>تحت الظروف الطبيعية</a:t>
            </a:r>
          </a:p>
          <a:p>
            <a:pPr algn="r" rtl="1"/>
            <a:r>
              <a:rPr lang="ar-EG" b="1" dirty="0"/>
              <a:t>يقوم بحماية النظام الخلوى ضد (من) الأكسجين النشط. </a:t>
            </a:r>
            <a:r>
              <a:rPr lang="en-US" b="1" dirty="0" err="1"/>
              <a:t>Antioxidative</a:t>
            </a:r>
            <a:r>
              <a:rPr lang="en-US" b="1" dirty="0"/>
              <a:t> defense system</a:t>
            </a:r>
          </a:p>
          <a:p>
            <a:pPr algn="r" rtl="1"/>
            <a:r>
              <a:rPr lang="ar-EG" b="1" dirty="0"/>
              <a:t>ولكن عند زيادة الأكسجين النشط بدرجة عالية جداً ويكون نشاطه أكبر من طاقه النظام الدفاعى للمواد</a:t>
            </a:r>
          </a:p>
          <a:p>
            <a:pPr algn="r" rtl="1"/>
            <a:r>
              <a:rPr lang="ar-EG" b="1" dirty="0"/>
              <a:t>أو الشيخوخة فإن إجهاد </a:t>
            </a:r>
            <a:r>
              <a:rPr lang="en-US" b="1" dirty="0"/>
              <a:t>stress </a:t>
            </a:r>
            <a:r>
              <a:rPr lang="ar-EG" b="1" dirty="0"/>
              <a:t>كما هو الحال فى ظروف </a:t>
            </a:r>
            <a:r>
              <a:rPr lang="en-US" b="1" dirty="0"/>
              <a:t>antioxidant system </a:t>
            </a:r>
            <a:r>
              <a:rPr lang="ar-EG" b="1" dirty="0"/>
              <a:t>المضادة للأكسدة</a:t>
            </a:r>
          </a:p>
          <a:p>
            <a:pPr algn="r" rtl="1"/>
            <a:r>
              <a:rPr lang="en-US" b="1" dirty="0"/>
              <a:t>Oxidative stress produced </a:t>
            </a:r>
            <a:r>
              <a:rPr lang="ar-EG" b="1" dirty="0"/>
              <a:t>الأكسدة يظهر بوضوح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58823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</TotalTime>
  <Words>969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reda</dc:creator>
  <cp:lastModifiedBy>reda</cp:lastModifiedBy>
  <cp:revision>8</cp:revision>
  <dcterms:created xsi:type="dcterms:W3CDTF">2006-08-16T00:00:00Z</dcterms:created>
  <dcterms:modified xsi:type="dcterms:W3CDTF">2020-03-16T04:54:17Z</dcterms:modified>
</cp:coreProperties>
</file>